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33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>
        <p:scale>
          <a:sx n="43" d="100"/>
          <a:sy n="43" d="100"/>
        </p:scale>
        <p:origin x="77" y="4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vis%20with%20matplotli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landing%20sql%20tutori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dashboard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upertyp/spaceibm/blob/master/predictive%20model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79382cfb1aacf51db2c2d0a9f0d542e8b39ab7d3/capstone%20project%20space%20Y%20note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web%20scrapping%20for%20space%20Y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landing outcome of every launch and added it to the dataset as “Class” column. Also included the orbits as category.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ensured each column has the correct data type.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transformed the data to a YYYY-MM-DD format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categorical column called “class” for successful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failed landings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necessary, we turned the data into categorical data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8A17B-81DC-4240-AA6B-776555FC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4772" y="2748419"/>
            <a:ext cx="3105377" cy="23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got the landing outcome depending on payload, orbit and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scatterplots and bar charts to visualize the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https://github.com/Supertyp/spaceibm/blob/master/data%20vis%20with%20matplotlib.ipynb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354A1-450F-4473-A59E-CF391CA5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5" y="4183316"/>
            <a:ext cx="6023521" cy="111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6E089-8CCB-4EE8-840D-C7F2D71A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420" y="2796972"/>
            <a:ext cx="374936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SQL magic in the Jupiter notebook to query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payloads, when the first successful landing was archived, name of boosters.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particularly made use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FROM, WHERE, BETWEEN, ORDER BY, DESC commands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e.g.: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LANDING__OUTCOME='Success (drone ship)' and PAYLOAD_MASS__KG_ BETWEEN 4000 and 6000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https://github.com/Supertyp/spaceibm/blob/master/landing%20sql%20tutorial.ipynb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the stating and landing locations as markers on the map. One can now zoom in to see the location in detail.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circles to indicate the launch sites on the map and added markers for the name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way, the locations are easy to spot and the information easy to read out of the map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locations collapse into a number when you zoom out so the map is not clustered with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https://github.com/Supertyp/spaceibm/blob/master/Data%20dashboard%20with%20folium.ipynb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F84FC-92EF-4572-B105-D08C10E0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726" y="1532277"/>
            <a:ext cx="5143287" cy="18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has a dropdown for the starting locations and a slider to filter the results for the payload of the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a pie chart and a scatterplot as the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shows the percentage of successful landings.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scatterplot shows the success count by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split the data into train and test set to train and test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a confusion matrix to visualize the write and wrong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logistic regression, 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predict the landing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nearest neighbor we tried all from 1-10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neighboors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then did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We found out the model best performs when it takes 10 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into account.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predicted the outcome with a accuracy of 84%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https://github.com/Supertyp/spaceibm/blob/master/predictive%20model.ipynb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808561" cy="317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the confusion matrix for the different approaches which are all based on a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result is shown on the right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accuracy stands at 84% for </a:t>
            </a:r>
            <a:r>
              <a:rPr lang="it-I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lr_score,svm_score,knn_score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A012E-5C1C-4C94-99E7-B83C0AF8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29" y="1696642"/>
            <a:ext cx="5361369" cy="40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556636"/>
            <a:ext cx="10406308" cy="23123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three launch sites CCAPS SLC40 was the first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beginning many launches failed but by the end most launches were successful.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6E70A-3410-42D1-8D38-071D7C0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8092"/>
            <a:ext cx="1050127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2414804"/>
            <a:ext cx="9821789" cy="20956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has big influence on the success rate. The heavier the payload the more likely a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Towards the end, </a:t>
            </a:r>
            <a:r>
              <a:rPr lang="en-AU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almost exclusively used rockets with heavy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EE716-B38F-43AD-8040-2BB27437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6" y="4130710"/>
            <a:ext cx="1053937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and success rate in </a:t>
            </a:r>
            <a:r>
              <a:rPr lang="en-AU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barchart</a:t>
            </a: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A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looks almost constantly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2D6C-BC90-435A-BB97-5D7967BE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31" y="1436263"/>
            <a:ext cx="3673158" cy="246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4C99-F0B5-4CA0-8C90-DED128A2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90" y="3987908"/>
            <a:ext cx="3970364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orbit type by flight number. VLEO orbit resulted in the highest number of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tried many different orbits, but sticks with VLEO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6C11A-4229-41AD-9323-D6D3D373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84" y="3987908"/>
            <a:ext cx="3985605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and Orbit type.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was used first with lower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was used later with higher payload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05317-3DC3-4A8F-85CB-1184CD34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02" y="1635471"/>
            <a:ext cx="5992988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became more and more successful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2018 there is a drop but 2019 had a recovery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C2E70-146D-4BF1-8E92-03F461F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61" y="1962042"/>
            <a:ext cx="5253908" cy="34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Unique(LAUNCH_SITE) from SPACEXTBL;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creates a new data table with all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559B3-1770-405F-83F9-13F65932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37" y="2868767"/>
            <a:ext cx="2300388" cy="34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magic: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LAUNCH_SITE from SPACEXTBL where (LAUNCH_SITE) LIKE 'CCA%' LIMIT 5;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all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starting with CCA and limit the results to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DE71F-80C2-417C-861B-1EA0C0CB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3291103"/>
            <a:ext cx="2141260" cy="34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 'NASA (CRS)’;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Gets us a overall payload of: 45596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340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v1.1';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910977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(ground pad)’;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Min(date) finds the first in the list of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LANDING__OUTCOME = 'Success (drone ship)'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4000 &lt; PAYLOAD_MASS__KG_ &lt; 6000;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 the data by outcome and weight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7A480-4C92-4A70-B2DD-5C30BFD9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99" y="1499052"/>
            <a:ext cx="2743199" cy="50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43743"/>
            <a:ext cx="9066840" cy="46756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rocket launch data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predict the likelihood of a successful rocked stage 1 landing based on launch-site, weight,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out that the payload correlates with the success rate. The higher the payload, the more likely is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the rockets in some orbits make it more likely that the landing will succeed.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MISSION_OUTCOME, COUNT(MISSION_OUTCOME)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TOTAL_NUMBER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MISSION_OUTCOME;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and count all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59D1E-B5C6-4F3F-BF04-14FFFD66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0" y="2428840"/>
            <a:ext cx="5182646" cy="20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328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the max payload from each booster carrier version: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BOOSTER_VERSION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PAYLOAD_MASS__KG_ = (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MAX(PAYLOAD_MASS__KG_)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F1786-11CF-46EA-9134-EF4ECCE4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76" y="227022"/>
            <a:ext cx="1809123" cy="59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LANDING__OUTCOME, BOOSTER_VERSION, LAUNCH_SITE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ship)’ AND YEAR(DATE) = 2015;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columns and filter them for failed missions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F3A78-D752-4F47-8F9D-4FAC7275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02" y="4787153"/>
            <a:ext cx="6433138" cy="17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BE9D8-48F2-4C00-92C7-6091918346C2}"/>
              </a:ext>
            </a:extLst>
          </p:cNvPr>
          <p:cNvSpPr txBox="1"/>
          <p:nvPr/>
        </p:nvSpPr>
        <p:spPr>
          <a:xfrm>
            <a:off x="555812" y="1534342"/>
            <a:ext cx="78710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SELECT LANDING__OUTCOME, COUNT(LANDING__OUTCOME) AS TOTAL_NUMBER</a:t>
            </a:r>
          </a:p>
          <a:p>
            <a:r>
              <a:rPr lang="en-US" sz="2400" dirty="0"/>
              <a:t>FROM SPACEXTBL</a:t>
            </a:r>
          </a:p>
          <a:p>
            <a:r>
              <a:rPr lang="en-US" sz="2400" dirty="0"/>
              <a:t>WHERE DATE BETWEEN '2010-06-04' AND '2017-03-20'</a:t>
            </a:r>
          </a:p>
          <a:p>
            <a:r>
              <a:rPr lang="en-US" sz="2400" dirty="0"/>
              <a:t>GROUP BY LANDING__OUTCOME</a:t>
            </a:r>
          </a:p>
          <a:p>
            <a:r>
              <a:rPr lang="en-US" sz="2400" dirty="0"/>
              <a:t>ORDER BY TOTAL_NUMBER DESC;</a:t>
            </a:r>
          </a:p>
          <a:p>
            <a:endParaRPr lang="en-US" sz="2400" dirty="0"/>
          </a:p>
          <a:p>
            <a:r>
              <a:rPr lang="en-US" sz="2400" dirty="0"/>
              <a:t>Adds up all </a:t>
            </a:r>
            <a:r>
              <a:rPr lang="en-US" sz="2400" dirty="0" err="1"/>
              <a:t>landing_outcomes</a:t>
            </a:r>
            <a:r>
              <a:rPr lang="en-US" sz="2400" dirty="0"/>
              <a:t> in the timeframe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5A560-6522-49BF-A3D8-3F38A4D9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60" y="2205884"/>
            <a:ext cx="4366140" cy="44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major launch locations. One in California and one in Florida.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Launchsites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of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rockets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F2633-2A58-4734-B104-C4AE99D2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91" y="1575377"/>
            <a:ext cx="5608806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Detail of launch site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are failed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are successful missions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and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58876-D2B6-474F-A9E3-DD5F9986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76" y="2262289"/>
            <a:ext cx="6935998" cy="39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Local area around the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Its near the water!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Railroad tracks are nearby!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12538-C320-4B11-8D44-D76F83CE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35" y="2473414"/>
            <a:ext cx="7475465" cy="43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by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launches come from the KSC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Top of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F2835-ED53-45AC-A1B7-4C36A77C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42" y="3065929"/>
            <a:ext cx="6660929" cy="3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399485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are very expensive. Reusing the first stage of the rocket reduces the price for the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optimize the number of successful landings of stage 1.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success rate of launch site is the KSC site: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76% of Launches are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Launch site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BE7CB-1DE2-4B6C-BB0A-A8D76768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61" y="3011387"/>
            <a:ext cx="2613887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0462DB-2CA5-4DD6-B788-B58A1CEF14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47136" y="1687239"/>
            <a:ext cx="5110836" cy="21353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Two sample payload ranges and their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E71E3-215A-4B26-A44A-BE071D45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01" y="4151317"/>
            <a:ext cx="5307106" cy="175584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199154C-B15D-4F3A-BB39-F01B203BC96E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51729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 boosters are most successful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V1.1 bolsters are the worst.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694414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Lr score,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perform well.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8BB7E-877A-49FC-BC4A-6ABE263E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09" y="1165735"/>
            <a:ext cx="6967230" cy="50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high accuracy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many false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DE874-530A-4A13-9146-04D2F04E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9" y="1696642"/>
            <a:ext cx="5361369" cy="40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0887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1: Most launches result in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2: The payload correlates with success rate of the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3: The landings are getting more successful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4: The Orbits LEO and ISS result most likely in a successful landing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the SpaceX API and web-scrapping to get the data.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cleaned the data and reduced it to a relevant dataset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broke the data into train and test sets to train the predictive model and then test how well it predicts.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Primary data was collected through the SpaceX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additional information got scrapped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971753-CAD7-4C62-8376-F98B58FFE7EC}"/>
              </a:ext>
            </a:extLst>
          </p:cNvPr>
          <p:cNvSpPr/>
          <p:nvPr/>
        </p:nvSpPr>
        <p:spPr>
          <a:xfrm>
            <a:off x="1197429" y="3853543"/>
            <a:ext cx="2721428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SpaceX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A647CA-EE7F-4727-B7A7-4CC37D0CA7FA}"/>
              </a:ext>
            </a:extLst>
          </p:cNvPr>
          <p:cNvSpPr/>
          <p:nvPr/>
        </p:nvSpPr>
        <p:spPr>
          <a:xfrm>
            <a:off x="4659086" y="5339636"/>
            <a:ext cx="2492828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Wikipedia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783F0D-2973-4EA9-9177-597EABD2FEC3}"/>
              </a:ext>
            </a:extLst>
          </p:cNvPr>
          <p:cNvCxnSpPr>
            <a:cxnSpLocks/>
          </p:cNvCxnSpPr>
          <p:nvPr/>
        </p:nvCxnSpPr>
        <p:spPr>
          <a:xfrm>
            <a:off x="4082143" y="4343400"/>
            <a:ext cx="46326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78F2D7-2231-4827-90C8-DB36527F2BE4}"/>
              </a:ext>
            </a:extLst>
          </p:cNvPr>
          <p:cNvCxnSpPr/>
          <p:nvPr/>
        </p:nvCxnSpPr>
        <p:spPr>
          <a:xfrm>
            <a:off x="5682343" y="4343400"/>
            <a:ext cx="0" cy="109945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9C46727-FF34-441A-95F6-6775657DD5B4}"/>
              </a:ext>
            </a:extLst>
          </p:cNvPr>
          <p:cNvSpPr/>
          <p:nvPr/>
        </p:nvSpPr>
        <p:spPr>
          <a:xfrm>
            <a:off x="8831189" y="3577363"/>
            <a:ext cx="2220685" cy="153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get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https://github.com/Supertyp/spaceibm/blob/79382cfb1aacf51db2c2d0a9f0d542e8b39ab7d3/capstone%20project%20space%20Y%20notebook.ipynb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70E84B-EA2F-4A77-828A-DDE1EB526E25}"/>
              </a:ext>
            </a:extLst>
          </p:cNvPr>
          <p:cNvSpPr/>
          <p:nvPr/>
        </p:nvSpPr>
        <p:spPr>
          <a:xfrm>
            <a:off x="9808029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AC4B0-5BC0-4DB8-819E-F9DD9FAB2BFD}"/>
              </a:ext>
            </a:extLst>
          </p:cNvPr>
          <p:cNvSpPr/>
          <p:nvPr/>
        </p:nvSpPr>
        <p:spPr>
          <a:xfrm>
            <a:off x="5916915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Watson Studio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CF04BD-4A16-4629-A4F6-82DF797C0460}"/>
              </a:ext>
            </a:extLst>
          </p:cNvPr>
          <p:cNvCxnSpPr/>
          <p:nvPr/>
        </p:nvCxnSpPr>
        <p:spPr>
          <a:xfrm>
            <a:off x="7707086" y="2779939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A506D3F-AEBC-4F28-A200-E6E39ECD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405" y="4488686"/>
            <a:ext cx="6454713" cy="209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get data out of the Wikipedia HTML page for Falcon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included in a table on the website,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enabled us to get the data into a format we can process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https://github.com/Supertyp/spaceibm/blob/master/web%20scrapping%20for%20space%20Y.ipynb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518376" y="181869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75733-2807-4760-9F74-BC7292DD08F3}"/>
              </a:ext>
            </a:extLst>
          </p:cNvPr>
          <p:cNvSpPr/>
          <p:nvPr/>
        </p:nvSpPr>
        <p:spPr>
          <a:xfrm>
            <a:off x="9808029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Wikipedia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89C30-732A-481F-B639-C98EB44D5BFA}"/>
              </a:ext>
            </a:extLst>
          </p:cNvPr>
          <p:cNvSpPr/>
          <p:nvPr/>
        </p:nvSpPr>
        <p:spPr>
          <a:xfrm>
            <a:off x="5916915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Watson Studio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503ED9-44E7-4FB9-A6E1-6E305A8C8E2D}"/>
              </a:ext>
            </a:extLst>
          </p:cNvPr>
          <p:cNvCxnSpPr/>
          <p:nvPr/>
        </p:nvCxnSpPr>
        <p:spPr>
          <a:xfrm>
            <a:off x="7707086" y="2779939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BF766D-CEBB-41EC-89E8-F1E49FF58F82}"/>
              </a:ext>
            </a:extLst>
          </p:cNvPr>
          <p:cNvCxnSpPr/>
          <p:nvPr/>
        </p:nvCxnSpPr>
        <p:spPr>
          <a:xfrm flipH="1">
            <a:off x="7815943" y="3646714"/>
            <a:ext cx="1927147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8B38-352E-400C-9C5A-1378426EA694}"/>
              </a:ext>
            </a:extLst>
          </p:cNvPr>
          <p:cNvSpPr/>
          <p:nvPr/>
        </p:nvSpPr>
        <p:spPr>
          <a:xfrm>
            <a:off x="9808029" y="4095503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Get data into pandas format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9F10C-9BC9-497D-87B7-2B5A97B55ACB}"/>
              </a:ext>
            </a:extLst>
          </p:cNvPr>
          <p:cNvSpPr/>
          <p:nvPr/>
        </p:nvSpPr>
        <p:spPr>
          <a:xfrm>
            <a:off x="5916915" y="4095503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Get table data using beautiful soup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0D30B9-67CA-44C3-A136-D589D7E94912}"/>
              </a:ext>
            </a:extLst>
          </p:cNvPr>
          <p:cNvCxnSpPr/>
          <p:nvPr/>
        </p:nvCxnSpPr>
        <p:spPr>
          <a:xfrm>
            <a:off x="7707086" y="5075217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</TotalTime>
  <Words>1773</Words>
  <Application>Microsoft Office PowerPoint</Application>
  <PresentationFormat>Widescreen</PresentationFormat>
  <Paragraphs>287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Wolfgang Barth</cp:lastModifiedBy>
  <cp:revision>239</cp:revision>
  <dcterms:created xsi:type="dcterms:W3CDTF">2021-04-29T18:58:34Z</dcterms:created>
  <dcterms:modified xsi:type="dcterms:W3CDTF">2022-01-19T12:43:22Z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